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8.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7" r:id="rId3"/>
    <p:sldId id="278" r:id="rId4"/>
    <p:sldId id="256" r:id="rId5"/>
    <p:sldId id="257" r:id="rId6"/>
    <p:sldId id="258" r:id="rId7"/>
    <p:sldId id="259" r:id="rId8"/>
    <p:sldId id="260" r:id="rId9"/>
    <p:sldId id="279" r:id="rId10"/>
    <p:sldId id="262" r:id="rId11"/>
    <p:sldId id="261" r:id="rId12"/>
    <p:sldId id="264" r:id="rId13"/>
    <p:sldId id="265" r:id="rId14"/>
    <p:sldId id="266"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webp"/><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26110" y="307340"/>
            <a:ext cx="10725150" cy="6045200"/>
          </a:xfrm>
          <a:prstGeom prst="rect">
            <a:avLst/>
          </a:prstGeom>
          <a:noFill/>
        </p:spPr>
        <p:txBody>
          <a:bodyPr wrap="square" rtlCol="0" anchor="t">
            <a:noAutofit/>
          </a:bodyPr>
          <a:p>
            <a:pPr marL="0" indent="0" algn="ctr">
              <a:buNone/>
            </a:pPr>
            <a:endParaRPr lang="fr-FR" altLang="en-US" sz="4400">
              <a:sym typeface="+mn-ea"/>
            </a:endParaRPr>
          </a:p>
          <a:p>
            <a:pPr marL="0" indent="0" algn="ctr">
              <a:buNone/>
            </a:pPr>
            <a:endParaRPr lang="fr-FR" altLang="en-US" sz="4400">
              <a:sym typeface="+mn-ea"/>
            </a:endParaRPr>
          </a:p>
          <a:p>
            <a:pPr marL="0" indent="0" algn="ctr">
              <a:buNone/>
            </a:pPr>
            <a:r>
              <a:rPr lang="fr-FR" altLang="en-US" sz="4400">
                <a:sym typeface="+mn-ea"/>
              </a:rPr>
              <a:t>We've all been through that moment when we're so focused on what we're doing that we forget to eat, to sleep, we forget where we are and who we are, we forget everything. </a:t>
            </a:r>
            <a:endParaRPr lang="fr-FR" altLang="en-US" sz="440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5175" y="156210"/>
            <a:ext cx="10515600" cy="772795"/>
          </a:xfrm>
        </p:spPr>
        <p:txBody>
          <a:bodyPr/>
          <a:p>
            <a:r>
              <a:rPr lang="en-US"/>
              <a:t>The Zone: Insights Across Minds</a:t>
            </a:r>
            <a:endParaRPr lang="en-US"/>
          </a:p>
        </p:txBody>
      </p:sp>
      <p:sp>
        <p:nvSpPr>
          <p:cNvPr id="7" name="Text Box 6"/>
          <p:cNvSpPr txBox="1"/>
          <p:nvPr/>
        </p:nvSpPr>
        <p:spPr>
          <a:xfrm>
            <a:off x="3851275" y="1405255"/>
            <a:ext cx="7504430" cy="2122805"/>
          </a:xfrm>
          <a:prstGeom prst="rect">
            <a:avLst/>
          </a:prstGeom>
          <a:noFill/>
        </p:spPr>
        <p:txBody>
          <a:bodyPr wrap="square" rtlCol="0">
            <a:noAutofit/>
          </a:bodyPr>
          <a:p>
            <a:r>
              <a:rPr lang="fr-FR" altLang="en-US" sz="3200"/>
              <a:t>«</a:t>
            </a:r>
            <a:r>
              <a:rPr lang="en-US" sz="3200"/>
              <a:t>When the game is on, I'm in my own little world. I don't hear the crowd, I don't see the coaches. I only see the ball and my teammates</a:t>
            </a:r>
            <a:r>
              <a:rPr lang="fr-FR" altLang="en-US" sz="3200"/>
              <a:t>»</a:t>
            </a:r>
            <a:r>
              <a:rPr lang="en-US" sz="3200"/>
              <a:t>.</a:t>
            </a:r>
            <a:r>
              <a:rPr lang="fr-FR" altLang="en-US" sz="3200"/>
              <a:t> </a:t>
            </a:r>
            <a:r>
              <a:rPr lang="fr-FR" altLang="en-US" sz="3200" b="1"/>
              <a:t>Lionnel Messi</a:t>
            </a:r>
            <a:endParaRPr lang="fr-FR" altLang="en-US" sz="3200" b="1"/>
          </a:p>
        </p:txBody>
      </p:sp>
      <p:sp>
        <p:nvSpPr>
          <p:cNvPr id="16" name="Text Box 15"/>
          <p:cNvSpPr txBox="1"/>
          <p:nvPr/>
        </p:nvSpPr>
        <p:spPr>
          <a:xfrm>
            <a:off x="137795" y="4208145"/>
            <a:ext cx="7333615" cy="2362835"/>
          </a:xfrm>
          <a:prstGeom prst="rect">
            <a:avLst/>
          </a:prstGeom>
          <a:noFill/>
        </p:spPr>
        <p:txBody>
          <a:bodyPr wrap="square" rtlCol="0" anchor="t">
            <a:noAutofit/>
          </a:bodyPr>
          <a:p>
            <a:pPr algn="ctr"/>
            <a:r>
              <a:rPr lang="en-US" sz="3600"/>
              <a:t>"</a:t>
            </a:r>
            <a:r>
              <a:rPr lang="en-US" sz="3200"/>
              <a:t>When I'm in the zone, I feel I can do anything on the court. I'm not thinking, I'm just reacting. It's a magical feeling."</a:t>
            </a:r>
            <a:endParaRPr lang="en-US" sz="3200"/>
          </a:p>
          <a:p>
            <a:pPr algn="ctr"/>
            <a:r>
              <a:rPr lang="fr-FR" altLang="en-US" sz="3200" b="1"/>
              <a:t>Roger Federer</a:t>
            </a:r>
            <a:endParaRPr lang="en-US" sz="3200" b="1"/>
          </a:p>
          <a:p>
            <a:pPr algn="ctr"/>
            <a:endParaRPr lang="en-US" sz="3200" b="1"/>
          </a:p>
        </p:txBody>
      </p:sp>
      <p:pic>
        <p:nvPicPr>
          <p:cNvPr id="17" name="Picture 16" descr="roger_federer1"/>
          <p:cNvPicPr>
            <a:picLocks noChangeAspect="1"/>
          </p:cNvPicPr>
          <p:nvPr/>
        </p:nvPicPr>
        <p:blipFill>
          <a:blip r:embed="rId1"/>
          <a:stretch>
            <a:fillRect/>
          </a:stretch>
        </p:blipFill>
        <p:spPr>
          <a:xfrm>
            <a:off x="7406640" y="4080510"/>
            <a:ext cx="4447540" cy="2491105"/>
          </a:xfrm>
          <a:prstGeom prst="rect">
            <a:avLst/>
          </a:prstGeom>
        </p:spPr>
      </p:pic>
      <p:pic>
        <p:nvPicPr>
          <p:cNvPr id="19" name="Picture 18" descr="images"/>
          <p:cNvPicPr>
            <a:picLocks noChangeAspect="1"/>
          </p:cNvPicPr>
          <p:nvPr/>
        </p:nvPicPr>
        <p:blipFill>
          <a:blip r:embed="rId2"/>
          <a:stretch>
            <a:fillRect/>
          </a:stretch>
        </p:blipFill>
        <p:spPr>
          <a:xfrm>
            <a:off x="349250" y="1294765"/>
            <a:ext cx="3298825" cy="24707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82550"/>
            <a:ext cx="10972800" cy="582613"/>
          </a:xfrm>
        </p:spPr>
        <p:txBody>
          <a:bodyPr/>
          <a:p>
            <a:r>
              <a:rPr lang="en-US">
                <a:sym typeface="+mn-ea"/>
              </a:rPr>
              <a:t>The Zone: Insights Across Minds</a:t>
            </a:r>
            <a:endParaRPr lang="en-US"/>
          </a:p>
        </p:txBody>
      </p:sp>
      <p:pic>
        <p:nvPicPr>
          <p:cNvPr id="4" name="Content Placeholder 3" descr="jones"/>
          <p:cNvPicPr>
            <a:picLocks noChangeAspect="1"/>
          </p:cNvPicPr>
          <p:nvPr>
            <p:ph idx="1"/>
          </p:nvPr>
        </p:nvPicPr>
        <p:blipFill>
          <a:blip r:embed="rId1"/>
          <a:stretch>
            <a:fillRect/>
          </a:stretch>
        </p:blipFill>
        <p:spPr>
          <a:xfrm>
            <a:off x="706755" y="869950"/>
            <a:ext cx="3970020" cy="2655570"/>
          </a:xfrm>
          <a:prstGeom prst="rect">
            <a:avLst/>
          </a:prstGeom>
        </p:spPr>
      </p:pic>
      <p:sp>
        <p:nvSpPr>
          <p:cNvPr id="5" name="Text Box 4"/>
          <p:cNvSpPr txBox="1"/>
          <p:nvPr/>
        </p:nvSpPr>
        <p:spPr>
          <a:xfrm>
            <a:off x="5147310" y="939165"/>
            <a:ext cx="6560820" cy="2215515"/>
          </a:xfrm>
          <a:prstGeom prst="rect">
            <a:avLst/>
          </a:prstGeom>
          <a:noFill/>
        </p:spPr>
        <p:txBody>
          <a:bodyPr wrap="square" rtlCol="0" anchor="t">
            <a:noAutofit/>
          </a:bodyPr>
          <a:p>
            <a:r>
              <a:rPr lang="en-US" sz="3200"/>
              <a:t>"</a:t>
            </a:r>
            <a:r>
              <a:rPr lang="fr-FR" altLang="en-US" sz="3200"/>
              <a:t> </a:t>
            </a:r>
            <a:r>
              <a:rPr lang="en-US" sz="3200"/>
              <a:t>I'm trying to be the most immersed mixed martial artist, the most immersed martial artist of all time.</a:t>
            </a:r>
            <a:r>
              <a:rPr lang="fr-FR" altLang="en-US" sz="3200"/>
              <a:t> </a:t>
            </a:r>
            <a:r>
              <a:rPr lang="en-US" sz="3200"/>
              <a:t>"</a:t>
            </a:r>
            <a:r>
              <a:rPr lang="fr-FR" altLang="en-US" sz="3200"/>
              <a:t> </a:t>
            </a:r>
            <a:r>
              <a:rPr lang="fr-FR" altLang="en-US" sz="3200" b="1"/>
              <a:t>Jon Jones</a:t>
            </a:r>
            <a:endParaRPr lang="fr-FR" altLang="en-US" sz="3200" b="1"/>
          </a:p>
        </p:txBody>
      </p:sp>
      <p:pic>
        <p:nvPicPr>
          <p:cNvPr id="6" name="Picture 5" descr="cody_gardbrandt"/>
          <p:cNvPicPr>
            <a:picLocks noChangeAspect="1"/>
          </p:cNvPicPr>
          <p:nvPr/>
        </p:nvPicPr>
        <p:blipFill>
          <a:blip r:embed="rId2"/>
          <a:stretch>
            <a:fillRect/>
          </a:stretch>
        </p:blipFill>
        <p:spPr>
          <a:xfrm>
            <a:off x="6967220" y="3730625"/>
            <a:ext cx="4416425" cy="2819400"/>
          </a:xfrm>
          <a:prstGeom prst="rect">
            <a:avLst/>
          </a:prstGeom>
        </p:spPr>
      </p:pic>
      <p:sp>
        <p:nvSpPr>
          <p:cNvPr id="7" name="Text Box 6"/>
          <p:cNvSpPr txBox="1"/>
          <p:nvPr/>
        </p:nvSpPr>
        <p:spPr>
          <a:xfrm>
            <a:off x="415925" y="3730625"/>
            <a:ext cx="6551295" cy="2974975"/>
          </a:xfrm>
          <a:prstGeom prst="rect">
            <a:avLst/>
          </a:prstGeom>
          <a:noFill/>
        </p:spPr>
        <p:txBody>
          <a:bodyPr wrap="square" rtlCol="0" anchor="t">
            <a:noAutofit/>
          </a:bodyPr>
          <a:p>
            <a:r>
              <a:rPr lang="en-US" sz="2800"/>
              <a:t>"</a:t>
            </a:r>
            <a:r>
              <a:rPr lang="fr-FR" altLang="en-US" sz="2800"/>
              <a:t>  </a:t>
            </a:r>
            <a:r>
              <a:rPr lang="en-US" sz="2800"/>
              <a:t>Everything slows down for me when I'm in there, especially when I'm in the zone. I can see everything that's going on. It's like the world slows down and I'm in control of everything</a:t>
            </a:r>
            <a:r>
              <a:rPr lang="fr-FR" altLang="en-US" sz="2800"/>
              <a:t>. </a:t>
            </a:r>
            <a:r>
              <a:rPr lang="en-US" sz="2800"/>
              <a:t>"</a:t>
            </a:r>
            <a:endParaRPr lang="en-US" sz="2800"/>
          </a:p>
          <a:p>
            <a:r>
              <a:rPr lang="en-US" sz="2800" b="1"/>
              <a:t>Cody Garbrandt</a:t>
            </a:r>
            <a:endParaRPr lang="en-US" sz="28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fr-FR" altLang="en-US"/>
              <a:t>JAVAFX and SPRING BOOT</a:t>
            </a:r>
            <a:endParaRPr lang="fr-FR" altLang="en-US"/>
          </a:p>
        </p:txBody>
      </p:sp>
      <p:sp>
        <p:nvSpPr>
          <p:cNvPr id="3" name="Content Placeholder 2"/>
          <p:cNvSpPr>
            <a:spLocks noGrp="1"/>
          </p:cNvSpPr>
          <p:nvPr>
            <p:ph idx="1"/>
          </p:nvPr>
        </p:nvSpPr>
        <p:spPr>
          <a:xfrm>
            <a:off x="339725" y="1022985"/>
            <a:ext cx="11242675" cy="5559425"/>
          </a:xfrm>
        </p:spPr>
        <p:txBody>
          <a:bodyPr/>
          <a:p>
            <a:r>
              <a:rPr lang="en-US" sz="2800"/>
              <a:t>JavaFX is a Java-based framework for building sleek, modern, and interactive user interfaces across various platforms, offering versatile tools and APIs for creating visually appealing applications with rich multimedia and animation capabilities</a:t>
            </a:r>
            <a:r>
              <a:rPr lang="fr-FR" altLang="en-US" sz="2800"/>
              <a:t>.</a:t>
            </a:r>
            <a:endParaRPr lang="fr-FR" altLang="en-US" sz="2800"/>
          </a:p>
          <a:p>
            <a:endParaRPr lang="fr-FR" altLang="en-US" sz="2800"/>
          </a:p>
          <a:p>
            <a:r>
              <a:rPr lang="fr-FR" altLang="en-US" sz="2800"/>
              <a:t>Spring Boot is a Java framework that simplifies and speeds up the development of powerful, standalone, and web-based applications by providing defaults and ready-to-use components, reducing setup overhead and allowing for quick creation of production-ready applications.</a:t>
            </a:r>
            <a:endParaRPr lang="fr-FR" altLang="en-US" sz="2800"/>
          </a:p>
          <a:p>
            <a:endParaRPr lang="fr-FR" altLang="en-US" sz="2800"/>
          </a:p>
          <a:p>
            <a:r>
              <a:rPr lang="fr-FR" altLang="en-US" sz="2800"/>
              <a:t>open your favorite code editor !!</a:t>
            </a:r>
            <a:endParaRPr lang="fr-FR" alt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any_question"/>
          <p:cNvPicPr>
            <a:picLocks noChangeAspect="1"/>
          </p:cNvPicPr>
          <p:nvPr/>
        </p:nvPicPr>
        <p:blipFill>
          <a:blip r:embed="rId1"/>
          <a:stretch>
            <a:fillRect/>
          </a:stretch>
        </p:blipFill>
        <p:spPr>
          <a:xfrm>
            <a:off x="3487420" y="582930"/>
            <a:ext cx="5216525" cy="52165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thank you"/>
          <p:cNvPicPr>
            <a:picLocks noChangeAspect="1"/>
          </p:cNvPicPr>
          <p:nvPr/>
        </p:nvPicPr>
        <p:blipFill>
          <a:blip r:embed="rId1"/>
          <a:stretch>
            <a:fillRect/>
          </a:stretch>
        </p:blipFill>
        <p:spPr>
          <a:xfrm>
            <a:off x="1466215" y="1181100"/>
            <a:ext cx="9570085" cy="43262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11785" y="335915"/>
            <a:ext cx="11476355" cy="6223635"/>
          </a:xfrm>
          <a:prstGeom prst="rect">
            <a:avLst/>
          </a:prstGeom>
          <a:noFill/>
        </p:spPr>
        <p:txBody>
          <a:bodyPr wrap="square" rtlCol="0" anchor="t">
            <a:noAutofit/>
          </a:bodyPr>
          <a:p>
            <a:pPr marL="0" indent="0" algn="ctr">
              <a:buNone/>
            </a:pPr>
            <a:endParaRPr lang="fr-FR" altLang="en-US" sz="4400">
              <a:sym typeface="+mn-ea"/>
            </a:endParaRPr>
          </a:p>
          <a:p>
            <a:pPr marL="0" indent="0" algn="ctr">
              <a:buNone/>
            </a:pPr>
            <a:endParaRPr lang="fr-FR" altLang="en-US" sz="4400">
              <a:sym typeface="+mn-ea"/>
            </a:endParaRPr>
          </a:p>
          <a:p>
            <a:pPr marL="0" indent="0" algn="ctr">
              <a:buNone/>
            </a:pPr>
            <a:r>
              <a:rPr lang="fr-FR" altLang="en-US" sz="4400">
                <a:sym typeface="+mn-ea"/>
              </a:rPr>
              <a:t>I'm not a personal development coach, philosopher, psychologist, or neuroscientist;</a:t>
            </a:r>
            <a:endParaRPr lang="fr-FR" altLang="en-US" sz="4400">
              <a:sym typeface="+mn-ea"/>
            </a:endParaRPr>
          </a:p>
          <a:p>
            <a:pPr marL="0" indent="0" algn="ctr">
              <a:buNone/>
            </a:pPr>
            <a:endParaRPr lang="fr-FR" altLang="en-US" sz="4400"/>
          </a:p>
          <a:p>
            <a:pPr marL="0" indent="0" algn="ctr">
              <a:buNone/>
            </a:pPr>
            <a:r>
              <a:rPr lang="fr-FR" altLang="en-US" sz="4400">
                <a:sym typeface="+mn-ea"/>
              </a:rPr>
              <a:t>I'm just a software developer.</a:t>
            </a:r>
            <a:endParaRPr lang="fr-FR" altLang="en-US" sz="44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6880" y="4104640"/>
            <a:ext cx="9144000" cy="1747520"/>
          </a:xfrm>
        </p:spPr>
        <p:txBody>
          <a:bodyPr>
            <a:normAutofit fontScale="90000"/>
          </a:bodyPr>
          <a:lstStyle/>
          <a:p>
            <a:pPr algn="ctr"/>
            <a:r>
              <a:rPr lang="fr-FR" altLang="en-US">
                <a:solidFill>
                  <a:schemeClr val="bg1"/>
                </a:solidFill>
              </a:rPr>
              <a:t>by </a:t>
            </a:r>
            <a:endParaRPr lang="fr-FR" altLang="en-US">
              <a:solidFill>
                <a:schemeClr val="bg1"/>
              </a:solidFill>
            </a:endParaRPr>
          </a:p>
          <a:p>
            <a:pPr algn="ctr"/>
            <a:r>
              <a:rPr lang="fr-FR" altLang="en-US">
                <a:solidFill>
                  <a:schemeClr val="bg1"/>
                </a:solidFill>
              </a:rPr>
              <a:t>RATOMBOTIANA Armand Judicael </a:t>
            </a:r>
            <a:endParaRPr lang="fr-FR" altLang="en-US">
              <a:solidFill>
                <a:schemeClr val="bg1"/>
              </a:solidFill>
            </a:endParaRPr>
          </a:p>
          <a:p>
            <a:pPr algn="ctr"/>
            <a:r>
              <a:rPr lang="fr-FR" altLang="en-US">
                <a:solidFill>
                  <a:schemeClr val="bg1"/>
                </a:solidFill>
              </a:rPr>
              <a:t>Java developer, Ambatovy</a:t>
            </a:r>
            <a:endParaRPr lang="fr-FR" altLang="en-US">
              <a:solidFill>
                <a:schemeClr val="bg1"/>
              </a:solidFill>
            </a:endParaRPr>
          </a:p>
        </p:txBody>
      </p:sp>
      <p:sp>
        <p:nvSpPr>
          <p:cNvPr id="4" name="Text Box 3"/>
          <p:cNvSpPr txBox="1"/>
          <p:nvPr/>
        </p:nvSpPr>
        <p:spPr>
          <a:xfrm>
            <a:off x="1100455" y="854075"/>
            <a:ext cx="9904730" cy="1852295"/>
          </a:xfrm>
          <a:prstGeom prst="rect">
            <a:avLst/>
          </a:prstGeom>
          <a:noFill/>
        </p:spPr>
        <p:txBody>
          <a:bodyPr wrap="square" rtlCol="0" anchor="t">
            <a:noAutofit/>
          </a:bodyPr>
          <a:p>
            <a:pPr algn="ctr"/>
            <a:r>
              <a:rPr lang="fr-FR" altLang="en-US" sz="4000" b="1" dirty="0">
                <a:sym typeface="+mn-ea"/>
              </a:rPr>
              <a:t>THE ZONE FROM A PROGRAMMER’S PERSPECTIVE</a:t>
            </a:r>
            <a:endParaRPr lang="fr-FR" altLang="en-US" sz="4000" b="1" dirty="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38225" y="69850"/>
            <a:ext cx="8814435" cy="869950"/>
          </a:xfrm>
        </p:spPr>
        <p:txBody>
          <a:bodyPr/>
          <a:p>
            <a:pPr algn="ctr"/>
            <a:r>
              <a:rPr lang="fr-FR" altLang="en-US"/>
              <a:t>It takes only 30 minutes or not</a:t>
            </a:r>
            <a:endParaRPr lang="fr-FR" altLang="en-US"/>
          </a:p>
        </p:txBody>
      </p:sp>
      <p:sp>
        <p:nvSpPr>
          <p:cNvPr id="5" name="Content Placeholder 4"/>
          <p:cNvSpPr/>
          <p:nvPr>
            <p:ph idx="1"/>
          </p:nvPr>
        </p:nvSpPr>
        <p:spPr>
          <a:xfrm>
            <a:off x="1844675" y="1170940"/>
            <a:ext cx="7733665" cy="4916170"/>
          </a:xfrm>
        </p:spPr>
        <p:txBody>
          <a:bodyPr/>
          <a:p>
            <a:r>
              <a:rPr lang="fr-FR" altLang="en-US"/>
              <a:t>What is the zone or the state of flow </a:t>
            </a:r>
            <a:endParaRPr lang="fr-FR" altLang="en-US"/>
          </a:p>
          <a:p>
            <a:pPr marL="0" indent="0">
              <a:buNone/>
            </a:pPr>
            <a:endParaRPr lang="fr-FR" altLang="en-US"/>
          </a:p>
          <a:p>
            <a:r>
              <a:rPr lang="fr-FR" altLang="en-US"/>
              <a:t>Me after being in the zone</a:t>
            </a:r>
            <a:endParaRPr lang="fr-FR" altLang="en-US"/>
          </a:p>
          <a:p>
            <a:pPr marL="0" indent="0">
              <a:buNone/>
            </a:pPr>
            <a:endParaRPr lang="fr-FR" altLang="en-US"/>
          </a:p>
          <a:p>
            <a:r>
              <a:rPr lang="fr-FR" altLang="en-US"/>
              <a:t>The zone </a:t>
            </a:r>
            <a:r>
              <a:rPr lang="en-US">
                <a:sym typeface="+mn-ea"/>
              </a:rPr>
              <a:t>Insights Across Minds</a:t>
            </a:r>
            <a:endParaRPr lang="en-US"/>
          </a:p>
          <a:p>
            <a:endParaRPr lang="fr-FR" altLang="en-US"/>
          </a:p>
          <a:p>
            <a:r>
              <a:rPr lang="fr-FR" altLang="en-US"/>
              <a:t>Let’s go for a Javafx and springBoot demo project</a:t>
            </a:r>
            <a:endParaRPr lang="fr-FR"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descr="keep_it_for_yourself"/>
          <p:cNvPicPr>
            <a:picLocks noChangeAspect="1"/>
          </p:cNvPicPr>
          <p:nvPr>
            <p:ph idx="1"/>
          </p:nvPr>
        </p:nvPicPr>
        <p:blipFill>
          <a:blip r:embed="rId1"/>
          <a:stretch>
            <a:fillRect/>
          </a:stretch>
        </p:blipFill>
        <p:spPr>
          <a:xfrm>
            <a:off x="2900680" y="473710"/>
            <a:ext cx="5911215" cy="59112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07340" y="354330"/>
            <a:ext cx="7352030" cy="6356985"/>
          </a:xfrm>
        </p:spPr>
        <p:txBody>
          <a:bodyPr>
            <a:normAutofit fontScale="90000"/>
          </a:bodyPr>
          <a:p>
            <a:pPr marL="0" indent="0">
              <a:buNone/>
            </a:pPr>
            <a:r>
              <a:rPr lang="fr-FR" altLang="en-US"/>
              <a:t>But what exactly is 'The Zone' or 'Flow'?</a:t>
            </a:r>
            <a:endParaRPr lang="fr-FR" altLang="en-US"/>
          </a:p>
          <a:p>
            <a:pPr marL="0" indent="0">
              <a:buNone/>
            </a:pPr>
            <a:endParaRPr lang="fr-FR" altLang="en-US"/>
          </a:p>
          <a:p>
            <a:pPr marL="0" indent="0">
              <a:buNone/>
            </a:pPr>
            <a:r>
              <a:rPr lang="fr-FR" altLang="en-US"/>
              <a:t>The concept of 'flow' was popularized by Hungarian psychologist Mihaly Csikszentmihalyi.</a:t>
            </a:r>
            <a:endParaRPr lang="fr-FR" altLang="en-US"/>
          </a:p>
          <a:p>
            <a:pPr marL="0" indent="0">
              <a:buNone/>
            </a:pPr>
            <a:endParaRPr lang="fr-FR" altLang="en-US"/>
          </a:p>
          <a:p>
            <a:pPr marL="0" indent="0">
              <a:buNone/>
            </a:pPr>
            <a:r>
              <a:rPr lang="fr-FR" altLang="en-US"/>
              <a:t>He defined it as an optimal state where individuals become fully absorbed in an activity, losing track of time while experiencing profound satisfaction and heightened concentration. It's about being completely immersed and engaged in what you're doing.</a:t>
            </a:r>
            <a:endParaRPr lang="fr-FR" altLang="en-US"/>
          </a:p>
        </p:txBody>
      </p:sp>
      <p:pic>
        <p:nvPicPr>
          <p:cNvPr id="4" name="Picture 3" descr="Mihaly_Csikszentmihalyi"/>
          <p:cNvPicPr>
            <a:picLocks noChangeAspect="1"/>
          </p:cNvPicPr>
          <p:nvPr/>
        </p:nvPicPr>
        <p:blipFill>
          <a:blip r:embed="rId1"/>
          <a:stretch>
            <a:fillRect/>
          </a:stretch>
        </p:blipFill>
        <p:spPr>
          <a:xfrm>
            <a:off x="7659370" y="796290"/>
            <a:ext cx="4246880" cy="48850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74370" y="135255"/>
            <a:ext cx="10515600" cy="1034415"/>
          </a:xfrm>
        </p:spPr>
        <p:txBody>
          <a:bodyPr/>
          <a:p>
            <a:r>
              <a:rPr lang="fr-FR" altLang="en-US">
                <a:sym typeface="+mn-ea"/>
              </a:rPr>
              <a:t>Me after being in the zone</a:t>
            </a:r>
            <a:endParaRPr lang="en-US"/>
          </a:p>
        </p:txBody>
      </p:sp>
      <p:pic>
        <p:nvPicPr>
          <p:cNvPr id="8" name="Content Placeholder 7" descr="cat-watching-the-laptop-light-on-cat-meme"/>
          <p:cNvPicPr>
            <a:picLocks noChangeAspect="1"/>
          </p:cNvPicPr>
          <p:nvPr>
            <p:ph idx="1"/>
          </p:nvPr>
        </p:nvPicPr>
        <p:blipFill>
          <a:blip r:embed="rId1"/>
          <a:stretch>
            <a:fillRect/>
          </a:stretch>
        </p:blipFill>
        <p:spPr>
          <a:xfrm>
            <a:off x="724535" y="1067435"/>
            <a:ext cx="10594975" cy="5318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fr-FR" altLang="en-US">
                <a:sym typeface="+mn-ea"/>
              </a:rPr>
              <a:t>Me after being in the zone</a:t>
            </a:r>
            <a:endParaRPr lang="en-US"/>
          </a:p>
        </p:txBody>
      </p:sp>
      <p:sp>
        <p:nvSpPr>
          <p:cNvPr id="3" name="Content Placeholder 2"/>
          <p:cNvSpPr>
            <a:spLocks noGrp="1"/>
          </p:cNvSpPr>
          <p:nvPr>
            <p:ph idx="1"/>
          </p:nvPr>
        </p:nvSpPr>
        <p:spPr>
          <a:xfrm>
            <a:off x="204470" y="1893570"/>
            <a:ext cx="4984750" cy="3070225"/>
          </a:xfrm>
        </p:spPr>
        <p:txBody>
          <a:bodyPr/>
          <a:p>
            <a:r>
              <a:rPr lang="en-US"/>
              <a:t>I'm so confused</a:t>
            </a:r>
            <a:r>
              <a:rPr lang="fr-FR" altLang="en-US"/>
              <a:t> !</a:t>
            </a:r>
            <a:endParaRPr lang="fr-FR" altLang="en-US"/>
          </a:p>
          <a:p>
            <a:r>
              <a:rPr lang="fr-FR" altLang="en-US"/>
              <a:t>Who wrote this code ?</a:t>
            </a:r>
            <a:endParaRPr lang="fr-FR" altLang="en-US"/>
          </a:p>
          <a:p>
            <a:r>
              <a:rPr lang="fr-FR" altLang="en-US"/>
              <a:t>NO , It’s not me !</a:t>
            </a:r>
            <a:endParaRPr lang="fr-FR" altLang="en-US"/>
          </a:p>
          <a:p>
            <a:r>
              <a:rPr lang="fr-FR" altLang="en-US"/>
              <a:t>Maybe the Holy Spirit !</a:t>
            </a:r>
            <a:endParaRPr lang="fr-FR" altLang="en-US"/>
          </a:p>
        </p:txBody>
      </p:sp>
      <p:pic>
        <p:nvPicPr>
          <p:cNvPr id="4" name="Picture 3" descr="git"/>
          <p:cNvPicPr>
            <a:picLocks noChangeAspect="1"/>
          </p:cNvPicPr>
          <p:nvPr/>
        </p:nvPicPr>
        <p:blipFill>
          <a:blip r:embed="rId1"/>
          <a:stretch>
            <a:fillRect/>
          </a:stretch>
        </p:blipFill>
        <p:spPr>
          <a:xfrm>
            <a:off x="4997450" y="885825"/>
            <a:ext cx="6918960" cy="50850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The Zone: Insights Across Minds</a:t>
            </a:r>
            <a:endParaRPr lang="en-US"/>
          </a:p>
        </p:txBody>
      </p:sp>
      <p:pic>
        <p:nvPicPr>
          <p:cNvPr id="14" name="Picture 13" descr="einstein"/>
          <p:cNvPicPr>
            <a:picLocks noChangeAspect="1"/>
          </p:cNvPicPr>
          <p:nvPr/>
        </p:nvPicPr>
        <p:blipFill>
          <a:blip r:embed="rId1"/>
          <a:stretch>
            <a:fillRect/>
          </a:stretch>
        </p:blipFill>
        <p:spPr>
          <a:xfrm>
            <a:off x="7387590" y="1673860"/>
            <a:ext cx="3963670" cy="3963670"/>
          </a:xfrm>
          <a:prstGeom prst="rect">
            <a:avLst/>
          </a:prstGeom>
        </p:spPr>
      </p:pic>
      <p:pic>
        <p:nvPicPr>
          <p:cNvPr id="100" name="Picture 99"/>
          <p:cNvPicPr/>
          <p:nvPr/>
        </p:nvPicPr>
        <p:blipFill>
          <a:blip r:embed="rId2"/>
          <a:stretch>
            <a:fillRect/>
          </a:stretch>
        </p:blipFill>
        <p:spPr>
          <a:xfrm>
            <a:off x="609600" y="1673860"/>
            <a:ext cx="5791200" cy="3964305"/>
          </a:xfrm>
          <a:prstGeom prst="rect">
            <a:avLst/>
          </a:prstGeom>
          <a:noFill/>
          <a:ln w="9525">
            <a:noFill/>
          </a:ln>
        </p:spPr>
      </p:pic>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2337</Words>
  <Application>WPS Presentation</Application>
  <PresentationFormat>Widescreen</PresentationFormat>
  <Paragraphs>64</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Arial</vt:lpstr>
      <vt:lpstr>SimSun</vt:lpstr>
      <vt:lpstr>Wingdings</vt:lpstr>
      <vt:lpstr>Microsoft YaHei</vt:lpstr>
      <vt:lpstr>Arial Unicode MS</vt:lpstr>
      <vt:lpstr>Calibri</vt:lpstr>
      <vt:lpstr>Orange Waves</vt:lpstr>
      <vt:lpstr>PowerPoint 演示文稿</vt:lpstr>
      <vt:lpstr>PowerPoint 演示文稿</vt:lpstr>
      <vt:lpstr>PowerPoint 演示文稿</vt:lpstr>
      <vt:lpstr>It takes only 30 minutes or not</vt:lpstr>
      <vt:lpstr>PowerPoint 演示文稿</vt:lpstr>
      <vt:lpstr>PowerPoint 演示文稿</vt:lpstr>
      <vt:lpstr>Me after being in the zone</vt:lpstr>
      <vt:lpstr>PowerPoint 演示文稿</vt:lpstr>
      <vt:lpstr>The Zone: Insights Across Minds</vt:lpstr>
      <vt:lpstr>The Zone: Insights Across Minds</vt:lpstr>
      <vt:lpstr>The Zone: Insights Across Minds</vt:lpstr>
      <vt:lpstr>JAVAFX and SPRING BOOT</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judic</cp:lastModifiedBy>
  <cp:revision>9</cp:revision>
  <dcterms:created xsi:type="dcterms:W3CDTF">2023-11-29T19:12:00Z</dcterms:created>
  <dcterms:modified xsi:type="dcterms:W3CDTF">2023-12-02T05:18:42Z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850ED0B6D32340AA881159BA8C5F6369_11</vt:lpwstr>
  </property>
  <property fmtid="{D5CDD505-2E9C-101B-9397-08002B2CF9AE}" pid="3" name="KSOProductBuildVer">
    <vt:lpwstr>1033-12.2.0.13306</vt:lpwstr>
  </property>
</Properties>
</file>